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02" r:id="rId1"/>
  </p:sldMasterIdLst>
  <p:notesMasterIdLst>
    <p:notesMasterId r:id="rId59"/>
  </p:notesMasterIdLst>
  <p:sldIdLst>
    <p:sldId id="256" r:id="rId2"/>
    <p:sldId id="278" r:id="rId3"/>
    <p:sldId id="328" r:id="rId4"/>
    <p:sldId id="296" r:id="rId5"/>
    <p:sldId id="329" r:id="rId6"/>
    <p:sldId id="331" r:id="rId7"/>
    <p:sldId id="330" r:id="rId8"/>
    <p:sldId id="336" r:id="rId9"/>
    <p:sldId id="335" r:id="rId10"/>
    <p:sldId id="334" r:id="rId11"/>
    <p:sldId id="333" r:id="rId12"/>
    <p:sldId id="332" r:id="rId13"/>
    <p:sldId id="337" r:id="rId14"/>
    <p:sldId id="341" r:id="rId15"/>
    <p:sldId id="339" r:id="rId16"/>
    <p:sldId id="342" r:id="rId17"/>
    <p:sldId id="343" r:id="rId18"/>
    <p:sldId id="345" r:id="rId19"/>
    <p:sldId id="344" r:id="rId20"/>
    <p:sldId id="346" r:id="rId21"/>
    <p:sldId id="350" r:id="rId22"/>
    <p:sldId id="352" r:id="rId23"/>
    <p:sldId id="351" r:id="rId24"/>
    <p:sldId id="353" r:id="rId25"/>
    <p:sldId id="347" r:id="rId26"/>
    <p:sldId id="354" r:id="rId27"/>
    <p:sldId id="356" r:id="rId28"/>
    <p:sldId id="357" r:id="rId29"/>
    <p:sldId id="358" r:id="rId30"/>
    <p:sldId id="348" r:id="rId31"/>
    <p:sldId id="359" r:id="rId32"/>
    <p:sldId id="360" r:id="rId33"/>
    <p:sldId id="361" r:id="rId34"/>
    <p:sldId id="362" r:id="rId35"/>
    <p:sldId id="363" r:id="rId36"/>
    <p:sldId id="365" r:id="rId37"/>
    <p:sldId id="366" r:id="rId38"/>
    <p:sldId id="367" r:id="rId39"/>
    <p:sldId id="368" r:id="rId40"/>
    <p:sldId id="369" r:id="rId41"/>
    <p:sldId id="371" r:id="rId42"/>
    <p:sldId id="370" r:id="rId43"/>
    <p:sldId id="373" r:id="rId44"/>
    <p:sldId id="372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6" r:id="rId54"/>
    <p:sldId id="385" r:id="rId55"/>
    <p:sldId id="387" r:id="rId56"/>
    <p:sldId id="388" r:id="rId57"/>
    <p:sldId id="38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pos="72" userDrawn="1">
          <p15:clr>
            <a:srgbClr val="A4A3A4"/>
          </p15:clr>
        </p15:guide>
        <p15:guide id="5" pos="7608" userDrawn="1">
          <p15:clr>
            <a:srgbClr val="A4A3A4"/>
          </p15:clr>
        </p15:guide>
        <p15:guide id="6" orient="horz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E46"/>
    <a:srgbClr val="FFFFFF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9" autoAdjust="0"/>
    <p:restoredTop sz="76953" autoAdjust="0"/>
  </p:normalViewPr>
  <p:slideViewPr>
    <p:cSldViewPr snapToGrid="0">
      <p:cViewPr varScale="1">
        <p:scale>
          <a:sx n="89" d="100"/>
          <a:sy n="89" d="100"/>
        </p:scale>
        <p:origin x="1458" y="84"/>
      </p:cViewPr>
      <p:guideLst>
        <p:guide orient="horz" pos="72"/>
        <p:guide pos="3840"/>
        <p:guide orient="horz" pos="648"/>
        <p:guide pos="72"/>
        <p:guide pos="7608"/>
        <p:guide orient="horz" pos="81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1D1A9-C053-4799-932E-3A90399E706E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091E2-77D1-4C29-AE2F-D3CB16F92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2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0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7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15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98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57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83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7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7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97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78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3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88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51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7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21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22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7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8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78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6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90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5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00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92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15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65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2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2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3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72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07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67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27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60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85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0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54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89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3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4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84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730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731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65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973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26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106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9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9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4356-A362-4CF0-BCAF-3D9DCBBC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5BD8C-84CF-401F-A213-D5244D88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94F2-06B5-44BC-9642-538C7437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D44-0D58-4F63-94E6-2E5325A06A83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2D90-4802-4467-8B7D-08AC72F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AC36-C06D-4E45-847A-828B09A5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8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CCA5-80F5-49C5-B8A2-F5E698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EE4B-FE8D-49B8-9EFD-59696090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FE6E-792D-4BBF-AC9E-554CF72F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BED3-0B3E-40FD-A6A5-C9FED212B093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E2CF-B839-489E-9F52-A4507CFD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4979-BD19-459C-8930-62B074E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FC34F-8886-4361-B659-55496E25B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D7-E329-432B-984B-16F0BC5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A5D5-E111-4B2A-96AB-622EEE7F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B52F-D396-4515-BEC7-0C10DB0F354D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0B0E-5184-436F-9BE0-2C3731A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F05C-5897-4B29-B704-2F717833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1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FB2-8C5C-40B0-BF81-97833999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69D5-D46F-4C52-BE4C-CEEBCBA2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5F5B-F07A-4150-AAA8-2ACAB026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34D-B4F6-4C35-ADD2-789A75EB8A80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2FDF-02FC-469F-9737-B36B184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C065-0B55-42FD-ABD6-547DE036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3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5701-476F-4078-8288-1F92B9B8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52708-4AD5-4B51-91C8-2DF71C75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CF23-3AF6-48CD-8501-02EE366C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43E6-1A34-44CA-8E7B-D1BACEAAEAAA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9575-A1AC-4056-9F5F-02E985C2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6C487-CAA2-4E37-AE16-C2137662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175-4E77-48C3-88A6-76CEE13B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0642-79CB-4022-A4C9-A33B253E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0C463-95D8-44C1-AB67-0B0085BEA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AC0D-EA6A-434C-91E2-9F05B441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E5F8-25BD-415F-8B97-A48BF04E6E9C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F1B-D865-460F-97C7-8C6444F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ADD5-83C2-49E0-825D-FCA1FF5A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0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960-2389-4307-9214-F7D87277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E8A8-C521-4BB0-8FA7-FF59CC58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AA6F-09AF-42B6-928C-63B79830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DD070-46BF-49DF-9283-96EE9054D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A6E2E-3718-4719-B5B0-DE7201E52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C91C8-5F9E-4703-8A55-676E7F0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05DB-11D4-498D-9E60-190D2B09BC0E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9FA84-2610-41A8-B900-0996C71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B4E7C-CA03-45EC-A884-15C169CC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1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F621-94F4-4D34-BE7D-189BEE0B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9CAF-87DE-4FDC-B880-00A7B270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91C4-4947-4D02-A721-4ADD8D569D2F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46CB-6D1A-423E-B379-2C88CC4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7D4C8-C7B4-4A69-BD91-D42975C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3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49815-3E18-40BA-9483-66FF1246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C2BF-B590-490F-BA8E-E5E6AFF5C081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F64C8-812C-4F16-9CED-48DCD63C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F56FE-97A3-4F08-880C-FA6927C6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9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CA77-F7BD-47E2-A85A-20F745F6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6B82-39A1-4A97-B6E3-F00D04A4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5B580-BBF8-4479-9966-5994F281E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60B0F-93BB-4FDA-944F-A4C6537F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8D-EC68-424F-8C35-AA3C3C20E867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0A9A4-08D2-40B2-8827-44287E6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815E-B3E3-4C5E-B405-E7700868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7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C08-39F0-4CDD-87F9-0EA60272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0931-9CD0-48CC-A042-594BDA2D9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BF5FC-8F53-4F22-B980-B641C2A5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D794-BBA6-43B7-B07E-E9079F8D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FA55-646D-4EAA-B761-35192A6DEEEC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B1233-82DB-4FD7-9E3E-AF8861CE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9F429-248F-4157-AF34-CD9910C0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9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520D-F210-416C-AF3A-8FBE5AE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6386-9CD7-4064-B776-A4923794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143CD-66A6-4D49-9E50-A49A5CA9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DE3E-6A0B-406F-9836-18FD90A3C902}" type="datetime1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B98-1896-46E4-B4C3-9EA29FFF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C804-442B-4D22-990A-C030313BB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0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8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254EA02A-264A-404E-A3C5-FB2F1B52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151" y="3348450"/>
            <a:ext cx="3789988" cy="757997"/>
          </a:xfrm>
          <a:prstGeom prst="rect">
            <a:avLst/>
          </a:prstGeom>
        </p:spPr>
      </p:pic>
      <p:sp>
        <p:nvSpPr>
          <p:cNvPr id="12" name="Freeform 3">
            <a:extLst>
              <a:ext uri="{FF2B5EF4-FFF2-40B4-BE49-F238E27FC236}">
                <a16:creationId xmlns:a16="http://schemas.microsoft.com/office/drawing/2014/main" id="{97FCB4AC-74E0-4CC3-95D6-E6158D6ECE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5C4527E1-0008-421A-B31C-AEA4C2A6A7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69A3-4004-4D03-8214-EBAE1B10B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61" y="812800"/>
            <a:ext cx="5451987" cy="5299995"/>
          </a:xfrm>
        </p:spPr>
        <p:txBody>
          <a:bodyPr anchor="t">
            <a:noAutofit/>
          </a:bodyPr>
          <a:lstStyle/>
          <a:p>
            <a:pPr algn="l"/>
            <a:r>
              <a:rPr lang="en-US" sz="5400" b="1" spc="0" dirty="0">
                <a:solidFill>
                  <a:srgbClr val="C55A11"/>
                </a:solidFill>
              </a:rPr>
              <a:t>STRONGBOX: CONFIDENTIALITY, INTEGRITY, AND PERFORMANCE</a:t>
            </a:r>
            <a:br>
              <a:rPr lang="en-US" sz="5400" b="1" spc="0" dirty="0">
                <a:solidFill>
                  <a:srgbClr val="C55A11"/>
                </a:solidFill>
              </a:rPr>
            </a:br>
            <a:r>
              <a:rPr lang="en-US" sz="5400" b="1" spc="0" dirty="0">
                <a:solidFill>
                  <a:srgbClr val="C55A11"/>
                </a:solidFill>
              </a:rPr>
              <a:t>USING STREAM</a:t>
            </a:r>
            <a:br>
              <a:rPr lang="en-US" sz="5400" b="1" spc="0" dirty="0">
                <a:solidFill>
                  <a:srgbClr val="C55A11"/>
                </a:solidFill>
              </a:rPr>
            </a:br>
            <a:r>
              <a:rPr lang="en-US" sz="5400" b="1" spc="0" dirty="0">
                <a:solidFill>
                  <a:srgbClr val="C55A11"/>
                </a:solidFill>
              </a:rPr>
              <a:t>CIPHERS FOR FULL</a:t>
            </a:r>
            <a:br>
              <a:rPr lang="en-US" sz="5400" b="1" spc="0" dirty="0">
                <a:solidFill>
                  <a:srgbClr val="C55A11"/>
                </a:solidFill>
              </a:rPr>
            </a:br>
            <a:r>
              <a:rPr lang="en-US" sz="5400" b="1" spc="0" dirty="0">
                <a:solidFill>
                  <a:srgbClr val="C55A11"/>
                </a:solidFill>
              </a:rPr>
              <a:t>DRIVE ENCRYPTION</a:t>
            </a:r>
            <a:endParaRPr lang="en-US" sz="5400" b="1" dirty="0">
              <a:solidFill>
                <a:srgbClr val="C55A1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1B34B-F822-418F-BC96-F97684C02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6855" y="812800"/>
            <a:ext cx="3282580" cy="1812033"/>
          </a:xfrm>
        </p:spPr>
        <p:txBody>
          <a:bodyPr anchor="b">
            <a:noAutofit/>
          </a:bodyPr>
          <a:lstStyle/>
          <a:p>
            <a:pPr algn="l"/>
            <a:r>
              <a:rPr lang="en-US" sz="3200" dirty="0"/>
              <a:t>Bernard Dickens III</a:t>
            </a:r>
            <a:br>
              <a:rPr lang="en-US" sz="3200" dirty="0"/>
            </a:br>
            <a:r>
              <a:rPr lang="en-US" sz="3200" dirty="0"/>
              <a:t>Ariel J. Feldman</a:t>
            </a:r>
            <a:br>
              <a:rPr lang="en-US" sz="3200" dirty="0"/>
            </a:br>
            <a:r>
              <a:rPr lang="en-US" sz="3200" dirty="0"/>
              <a:t>Haryadi S. Gunawi</a:t>
            </a:r>
            <a:br>
              <a:rPr lang="en-US" sz="3200" dirty="0"/>
            </a:br>
            <a:r>
              <a:rPr lang="en-US" sz="3200" dirty="0"/>
              <a:t>Henry Hoffmann</a:t>
            </a:r>
          </a:p>
        </p:txBody>
      </p:sp>
    </p:spTree>
    <p:extLst>
      <p:ext uri="{BB962C8B-B14F-4D97-AF65-F5344CB8AC3E}">
        <p14:creationId xmlns:p14="http://schemas.microsoft.com/office/powerpoint/2010/main" val="38321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68E4DDE-5177-4796-9C9F-60D8A744A366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6BC808A-D60F-4BC7-9A5E-5A08F3DBABA8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9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95D45C-2080-482E-A71F-7F7C4B2132C2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9AA311B-ADFD-435A-B7DF-5C16C4B84216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17B8FC-0346-4BBA-93EB-4D9A70C50C56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9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rgbClr val="FFFF0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195222C-720C-4A19-B1BE-3FB8CE09018B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0F4B869-559D-44DC-816F-575AA679E5BD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97F149-8CF9-428F-9CAB-3789862A5914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FAB6D8A-252C-476F-A3D6-D97D8CE5A46B}"/>
              </a:ext>
            </a:extLst>
          </p:cNvPr>
          <p:cNvCxnSpPr>
            <a:cxnSpLocks/>
          </p:cNvCxnSpPr>
          <p:nvPr/>
        </p:nvCxnSpPr>
        <p:spPr>
          <a:xfrm>
            <a:off x="7221789" y="51766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FEC03F-83F7-4449-9BB2-1FEC7EB6D163}"/>
              </a:ext>
            </a:extLst>
          </p:cNvPr>
          <p:cNvCxnSpPr>
            <a:cxnSpLocks/>
          </p:cNvCxnSpPr>
          <p:nvPr/>
        </p:nvCxnSpPr>
        <p:spPr>
          <a:xfrm>
            <a:off x="8084572" y="5404875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565CED2-7FCD-42DB-ADBB-8CE081B677BB}"/>
              </a:ext>
            </a:extLst>
          </p:cNvPr>
          <p:cNvCxnSpPr>
            <a:cxnSpLocks/>
          </p:cNvCxnSpPr>
          <p:nvPr/>
        </p:nvCxnSpPr>
        <p:spPr>
          <a:xfrm>
            <a:off x="8930146" y="570475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E61BF48-E819-4AD0-AB4C-BAFAC30C7BC5}"/>
              </a:ext>
            </a:extLst>
          </p:cNvPr>
          <p:cNvCxnSpPr>
            <a:cxnSpLocks/>
          </p:cNvCxnSpPr>
          <p:nvPr/>
        </p:nvCxnSpPr>
        <p:spPr>
          <a:xfrm>
            <a:off x="9716317" y="594565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42F600-5EA3-47E4-90C8-E2FF9EB92B13}"/>
              </a:ext>
            </a:extLst>
          </p:cNvPr>
          <p:cNvSpPr txBox="1"/>
          <p:nvPr/>
        </p:nvSpPr>
        <p:spPr>
          <a:xfrm>
            <a:off x="10461521" y="6211669"/>
            <a:ext cx="948812" cy="646331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FINALLY DONE!</a:t>
            </a:r>
          </a:p>
        </p:txBody>
      </p:sp>
    </p:spTree>
    <p:extLst>
      <p:ext uri="{BB962C8B-B14F-4D97-AF65-F5344CB8AC3E}">
        <p14:creationId xmlns:p14="http://schemas.microsoft.com/office/powerpoint/2010/main" val="180043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rgbClr val="D48E46"/>
                </a:solidFill>
              </a:rPr>
              <a:t>Stream ciphers </a:t>
            </a:r>
            <a:r>
              <a:rPr lang="en-US" sz="3600" dirty="0">
                <a:solidFill>
                  <a:schemeClr val="bg1"/>
                </a:solidFill>
              </a:rPr>
              <a:t>are also a thing</a:t>
            </a:r>
            <a:endParaRPr lang="en-US" sz="36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rgbClr val="D48E46"/>
                </a:solidFill>
              </a:rPr>
              <a:t>Stream ciphers </a:t>
            </a:r>
            <a:r>
              <a:rPr lang="en-US" sz="3600" dirty="0">
                <a:solidFill>
                  <a:schemeClr val="bg1"/>
                </a:solidFill>
              </a:rPr>
              <a:t>are also a thing</a:t>
            </a:r>
            <a:endParaRPr lang="en-US" sz="3600" dirty="0">
              <a:solidFill>
                <a:srgbClr val="C55A1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Data encrypted via XOR as a continuous stream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/>
                    </a:solidFill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⊕</a:t>
                </a:r>
                <a:endParaRPr lang="en-US" sz="8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Encrypted: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49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rgbClr val="D48E46"/>
                </a:solidFill>
              </a:rPr>
              <a:t>Stream ciphers </a:t>
            </a:r>
            <a:r>
              <a:rPr lang="en-US" sz="3600" dirty="0">
                <a:solidFill>
                  <a:schemeClr val="bg1"/>
                </a:solidFill>
              </a:rPr>
              <a:t>are also a thing</a:t>
            </a:r>
            <a:endParaRPr lang="en-US" sz="3600" dirty="0">
              <a:solidFill>
                <a:srgbClr val="C55A1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Data encrypted via XOR as a continuous stream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Stream ciphers are </a:t>
            </a:r>
            <a:r>
              <a:rPr lang="en-US" sz="3600" b="1" u="sng" dirty="0">
                <a:solidFill>
                  <a:srgbClr val="C55A11"/>
                </a:solidFill>
              </a:rPr>
              <a:t>FAST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XOR operation is simple, fast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/>
                    </a:solidFill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⊕</a:t>
                </a:r>
                <a:endParaRPr lang="en-US" sz="8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Encrypted: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60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Switch Ciphers, Problem Solved?</a:t>
            </a:r>
          </a:p>
        </p:txBody>
      </p:sp>
      <p:pic>
        <p:nvPicPr>
          <p:cNvPr id="2050" name="Picture 2" descr="https://cdn.business2community.com/wp-content/uploads/2014/04/keep-calm-and-call-it-a-day-4.png">
            <a:extLst>
              <a:ext uri="{FF2B5EF4-FFF2-40B4-BE49-F238E27FC236}">
                <a16:creationId xmlns:a16="http://schemas.microsoft.com/office/drawing/2014/main" id="{AB52C357-D363-4B35-BE6F-22C9F5AD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08" y="1295400"/>
            <a:ext cx="4681384" cy="54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5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There are two big problems with using stream ciphers for FDE:</a:t>
            </a:r>
          </a:p>
        </p:txBody>
      </p:sp>
    </p:spTree>
    <p:extLst>
      <p:ext uri="{BB962C8B-B14F-4D97-AF65-F5344CB8AC3E}">
        <p14:creationId xmlns:p14="http://schemas.microsoft.com/office/powerpoint/2010/main" val="106663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There are two big problems with using stream ciphers for FDE: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Data confidentiality can be trivially violated with overwrites</a:t>
            </a:r>
          </a:p>
        </p:txBody>
      </p:sp>
    </p:spTree>
    <p:extLst>
      <p:ext uri="{BB962C8B-B14F-4D97-AF65-F5344CB8AC3E}">
        <p14:creationId xmlns:p14="http://schemas.microsoft.com/office/powerpoint/2010/main" val="372567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There are two big problems with using stream ciphers for FDE:</a:t>
            </a:r>
          </a:p>
          <a:p>
            <a:pPr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Data confidentiality can be trivially violated with overwrites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Rolling back the system to a previously valid state also leads to confidentiality violations</a:t>
            </a:r>
          </a:p>
        </p:txBody>
      </p:sp>
    </p:spTree>
    <p:extLst>
      <p:ext uri="{BB962C8B-B14F-4D97-AF65-F5344CB8AC3E}">
        <p14:creationId xmlns:p14="http://schemas.microsoft.com/office/powerpoint/2010/main" val="259944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Full DRIVE (DISK) Encryption?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2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9683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5F378-1E05-4C1C-AFB2-BE9EA5D36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48" y="2940348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⊕   =&gt;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12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Encrypted</a:t>
            </a:r>
          </a:p>
        </p:txBody>
      </p:sp>
    </p:spTree>
    <p:extLst>
      <p:ext uri="{BB962C8B-B14F-4D97-AF65-F5344CB8AC3E}">
        <p14:creationId xmlns:p14="http://schemas.microsoft.com/office/powerpoint/2010/main" val="142481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(the same)</a:t>
            </a:r>
          </a:p>
        </p:txBody>
      </p:sp>
    </p:spTree>
    <p:extLst>
      <p:ext uri="{BB962C8B-B14F-4D97-AF65-F5344CB8AC3E}">
        <p14:creationId xmlns:p14="http://schemas.microsoft.com/office/powerpoint/2010/main" val="237335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⊕   =&gt;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24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Encrypted?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(the same)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94C1D7-10AD-4275-888F-E2A465B99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44" y="2900885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4454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(i.e. same keystream)</a:t>
            </a:r>
          </a:p>
        </p:txBody>
      </p:sp>
    </p:spTree>
    <p:extLst>
      <p:ext uri="{BB962C8B-B14F-4D97-AF65-F5344CB8AC3E}">
        <p14:creationId xmlns:p14="http://schemas.microsoft.com/office/powerpoint/2010/main" val="3188118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F0225-233A-4197-9484-4F4A4D9D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93" y="3195983"/>
            <a:ext cx="1292662" cy="120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92E28FCC-CE37-4AD5-9C62-843966A13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517" y="3343501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(i.e. same keystream)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1FDA1-0A2B-4E2D-B853-36555FF10B87}"/>
              </a:ext>
            </a:extLst>
          </p:cNvPr>
          <p:cNvSpPr txBox="1"/>
          <p:nvPr/>
        </p:nvSpPr>
        <p:spPr>
          <a:xfrm>
            <a:off x="5218941" y="3195983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⊕   =&gt;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2AF1A-29FD-4747-BB78-20E68F25E994}"/>
              </a:ext>
            </a:extLst>
          </p:cNvPr>
          <p:cNvSpPr txBox="1"/>
          <p:nvPr/>
        </p:nvSpPr>
        <p:spPr>
          <a:xfrm>
            <a:off x="9879120" y="4111715"/>
            <a:ext cx="138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ENCRYPTION BROKEN!</a:t>
            </a:r>
          </a:p>
        </p:txBody>
      </p:sp>
    </p:spTree>
    <p:extLst>
      <p:ext uri="{BB962C8B-B14F-4D97-AF65-F5344CB8AC3E}">
        <p14:creationId xmlns:p14="http://schemas.microsoft.com/office/powerpoint/2010/main" val="201531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The solution: </a:t>
            </a:r>
            <a:r>
              <a:rPr lang="en-US" sz="3600" dirty="0">
                <a:solidFill>
                  <a:srgbClr val="D48E46"/>
                </a:solidFill>
              </a:rPr>
              <a:t>“rekey” the keystream on every overwrite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925647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The solution: </a:t>
            </a:r>
            <a:r>
              <a:rPr lang="en-US" sz="3600" dirty="0">
                <a:solidFill>
                  <a:srgbClr val="D48E46"/>
                </a:solidFill>
              </a:rPr>
              <a:t>“rekey” the keystream on every overwrite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Another problem: rekeying is expensive!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393783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Why are overwrites such a problem?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The solution: </a:t>
            </a:r>
            <a:r>
              <a:rPr lang="en-US" sz="3600" dirty="0">
                <a:solidFill>
                  <a:srgbClr val="D48E46"/>
                </a:solidFill>
              </a:rPr>
              <a:t>“rekey” the keystream on every overwrite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Another problem: rekeying is expensive!</a:t>
            </a:r>
          </a:p>
          <a:p>
            <a:pPr marL="10287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Out of ~17,000 write ops, EXT4 makes ~10,000 overwrites</a:t>
            </a:r>
          </a:p>
          <a:p>
            <a:pPr marL="10287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10,000 </a:t>
            </a:r>
            <a:r>
              <a:rPr lang="en-US" sz="3600" b="1" dirty="0">
                <a:solidFill>
                  <a:schemeClr val="bg1"/>
                </a:solidFill>
              </a:rPr>
              <a:t>x</a:t>
            </a:r>
            <a:r>
              <a:rPr lang="en-US" sz="3600" dirty="0">
                <a:solidFill>
                  <a:schemeClr val="bg1"/>
                </a:solidFill>
              </a:rPr>
              <a:t> expensive operation = performance degradation</a:t>
            </a:r>
          </a:p>
          <a:p>
            <a:pPr marL="10287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b="1" dirty="0">
                <a:solidFill>
                  <a:schemeClr val="bg1"/>
                </a:solidFill>
              </a:rPr>
              <a:t>This expense negates perf benefit of the stream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6298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Full DRIVE (DISK) Encryption?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B7300-BE07-4924-AE91-59746987F098}"/>
              </a:ext>
            </a:extLst>
          </p:cNvPr>
          <p:cNvSpPr txBox="1"/>
          <p:nvPr/>
        </p:nvSpPr>
        <p:spPr>
          <a:xfrm>
            <a:off x="3466712" y="5710019"/>
            <a:ext cx="52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55A11"/>
                </a:solidFill>
              </a:rPr>
              <a:t>Industry Standard: </a:t>
            </a:r>
            <a:r>
              <a:rPr lang="en-US" sz="3600" b="1" u="sng" dirty="0">
                <a:solidFill>
                  <a:srgbClr val="D48E46"/>
                </a:solidFill>
              </a:rPr>
              <a:t>AES-XTS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86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Rollbacks are even worse!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B1064-5C7A-45CB-90A4-D5705206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76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Rollbacks are even worse!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Take a snapshot of the system at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84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Rollbacks are even worse!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Take a snapshot of the system at valid state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 the system to a previous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421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Rollbacks are even worse!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Take a snapshot of the system at valid state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 the system to a previous valid state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Allow writes as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566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Rollbacks are even worse!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Take a snapshot of the system at valid state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Rollback the system to a previous valid state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Allow writes as normal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Contrast (XOR) encrypted snapshot with current “encrypted” state</a:t>
            </a:r>
          </a:p>
          <a:p>
            <a:pPr marL="10287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b="1" dirty="0">
                <a:solidFill>
                  <a:srgbClr val="D48E46"/>
                </a:solidFill>
              </a:rPr>
              <a:t>SAME AS AN OVERWRITE!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55A11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Overwrites violate confidentiality</a:t>
            </a:r>
          </a:p>
          <a:p>
            <a:pPr marL="457200" indent="-457200">
              <a:buAutoNum type="arabicPeriod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864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1.popsugar-assets.com/files/thumbor/7lVJ3TrBH33sT1SEAGPTUA0VUYk/fit-in/2048xorig/filters:format_auto-!!-:strip_icc-!!-/2014/10/17/173/n/24155406/a9357d1ad4d63849_42-60412029.jpg">
            <a:extLst>
              <a:ext uri="{FF2B5EF4-FFF2-40B4-BE49-F238E27FC236}">
                <a16:creationId xmlns:a16="http://schemas.microsoft.com/office/drawing/2014/main" id="{B47E70CA-8D72-4BEC-8215-B4C3FC1D4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D4405C-C1F2-4A2A-B11E-E1E3FB7C96C6}"/>
              </a:ext>
            </a:extLst>
          </p:cNvPr>
          <p:cNvSpPr/>
          <p:nvPr/>
        </p:nvSpPr>
        <p:spPr>
          <a:xfrm rot="12368300">
            <a:off x="-459198" y="2889518"/>
            <a:ext cx="4714851" cy="4239755"/>
          </a:xfrm>
          <a:prstGeom prst="wedgeEllipseCallout">
            <a:avLst>
              <a:gd name="adj1" fmla="val -20087"/>
              <a:gd name="adj2" fmla="val 960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E87C6-011F-49D1-9050-1B1E32C57EB8}"/>
              </a:ext>
            </a:extLst>
          </p:cNvPr>
          <p:cNvSpPr txBox="1"/>
          <p:nvPr/>
        </p:nvSpPr>
        <p:spPr>
          <a:xfrm>
            <a:off x="-100529" y="3367557"/>
            <a:ext cx="3997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No!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You can only use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 block cipher for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Full Drive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Encryption!</a:t>
            </a:r>
          </a:p>
        </p:txBody>
      </p:sp>
    </p:spTree>
    <p:extLst>
      <p:ext uri="{BB962C8B-B14F-4D97-AF65-F5344CB8AC3E}">
        <p14:creationId xmlns:p14="http://schemas.microsoft.com/office/powerpoint/2010/main" val="2586393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The Old Assumption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Stream ciphers are faster…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… but the overhead of dealing with </a:t>
            </a:r>
            <a:r>
              <a:rPr lang="en-US" sz="3600" dirty="0">
                <a:solidFill>
                  <a:srgbClr val="D48E46"/>
                </a:solidFill>
              </a:rPr>
              <a:t>overwrites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dirty="0">
                <a:solidFill>
                  <a:srgbClr val="D48E46"/>
                </a:solidFill>
              </a:rPr>
              <a:t>rollbacks</a:t>
            </a:r>
            <a:r>
              <a:rPr lang="en-US" sz="3600" dirty="0">
                <a:solidFill>
                  <a:schemeClr val="bg1"/>
                </a:solidFill>
              </a:rPr>
              <a:t> negates any potential perf benefit</a:t>
            </a: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Hence, AES-XTS is the industry standard</a:t>
            </a:r>
          </a:p>
        </p:txBody>
      </p:sp>
    </p:spTree>
    <p:extLst>
      <p:ext uri="{BB962C8B-B14F-4D97-AF65-F5344CB8AC3E}">
        <p14:creationId xmlns:p14="http://schemas.microsoft.com/office/powerpoint/2010/main" val="135635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the Old Assumption: </a:t>
            </a:r>
            <a:r>
              <a:rPr lang="en-US" sz="6000" b="1" u="sng" cap="all" dirty="0">
                <a:ln w="3175" cmpd="sng">
                  <a:noFill/>
                </a:ln>
                <a:solidFill>
                  <a:srgbClr val="C55A11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Key insight: two technology trends invalidate old assumption</a:t>
            </a:r>
          </a:p>
        </p:txBody>
      </p:sp>
    </p:spTree>
    <p:extLst>
      <p:ext uri="{BB962C8B-B14F-4D97-AF65-F5344CB8AC3E}">
        <p14:creationId xmlns:p14="http://schemas.microsoft.com/office/powerpoint/2010/main" val="220708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the Old Assumption: </a:t>
            </a:r>
            <a:r>
              <a:rPr lang="en-US" sz="6000" b="1" u="sng" cap="all" dirty="0">
                <a:ln w="3175" cmpd="sng">
                  <a:noFill/>
                </a:ln>
                <a:solidFill>
                  <a:srgbClr val="C55A11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Key insight: two technology trends invalidate old assumption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Non-volatile flash memory as secondary storage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Governed by Flash Translation Layer (FTL)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FTL tends to </a:t>
            </a:r>
            <a:r>
              <a:rPr lang="en-US" sz="3600" dirty="0">
                <a:solidFill>
                  <a:srgbClr val="D48E46"/>
                </a:solidFill>
              </a:rPr>
              <a:t>avoid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D48E46"/>
                </a:solidFill>
              </a:rPr>
              <a:t>overwriting</a:t>
            </a:r>
            <a:r>
              <a:rPr lang="en-US" sz="3600" dirty="0">
                <a:solidFill>
                  <a:schemeClr val="bg1"/>
                </a:solidFill>
              </a:rPr>
              <a:t> same cells (wear-leveling)</a:t>
            </a:r>
          </a:p>
        </p:txBody>
      </p:sp>
    </p:spTree>
    <p:extLst>
      <p:ext uri="{BB962C8B-B14F-4D97-AF65-F5344CB8AC3E}">
        <p14:creationId xmlns:p14="http://schemas.microsoft.com/office/powerpoint/2010/main" val="3282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the Old Assumption: </a:t>
            </a:r>
            <a:r>
              <a:rPr lang="en-US" sz="6000" b="1" u="sng" cap="all" dirty="0">
                <a:ln w="3175" cmpd="sng">
                  <a:noFill/>
                </a:ln>
                <a:solidFill>
                  <a:srgbClr val="C55A11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Key insight: two technology trends invalidate old assumption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Non-volatile flash memory as secondary storage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Governed by Flash Translation Layer (FTL)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FTL tends to </a:t>
            </a:r>
            <a:r>
              <a:rPr lang="en-US" sz="3600" dirty="0">
                <a:solidFill>
                  <a:srgbClr val="D48E46"/>
                </a:solidFill>
              </a:rPr>
              <a:t>avoid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D48E46"/>
                </a:solidFill>
              </a:rPr>
              <a:t>overwriting</a:t>
            </a:r>
            <a:r>
              <a:rPr lang="en-US" sz="3600" dirty="0">
                <a:solidFill>
                  <a:schemeClr val="bg1"/>
                </a:solidFill>
              </a:rPr>
              <a:t> same cells (wear-leveling)</a:t>
            </a:r>
          </a:p>
          <a:p>
            <a:pPr marL="457200" lvl="2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Proliferation of secure hardware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TPM/TEE implemented by nearly all computer and mobile device manufacturers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Secure hardware allows us to actively version system state and </a:t>
            </a:r>
            <a:r>
              <a:rPr lang="en-US" sz="3600" dirty="0">
                <a:solidFill>
                  <a:srgbClr val="D48E46"/>
                </a:solidFill>
              </a:rPr>
              <a:t>detect rollbacks</a:t>
            </a:r>
          </a:p>
        </p:txBody>
      </p:sp>
    </p:spTree>
    <p:extLst>
      <p:ext uri="{BB962C8B-B14F-4D97-AF65-F5344CB8AC3E}">
        <p14:creationId xmlns:p14="http://schemas.microsoft.com/office/powerpoint/2010/main" val="423316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1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FTL &lt;=&gt; LFS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0EAD-F44D-40CD-90E5-5755883EDAC1}"/>
              </a:ext>
            </a:extLst>
          </p:cNvPr>
          <p:cNvGrpSpPr/>
          <p:nvPr/>
        </p:nvGrpSpPr>
        <p:grpSpPr>
          <a:xfrm>
            <a:off x="3751118" y="2030585"/>
            <a:ext cx="4689764" cy="4689764"/>
            <a:chOff x="4104409" y="1946563"/>
            <a:chExt cx="4689764" cy="4689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99F0511-F294-4089-BCBB-294927E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4409" y="1946563"/>
              <a:ext cx="4689764" cy="46897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E2A5D-231E-46A2-92AA-04A6D7820BFB}"/>
                </a:ext>
              </a:extLst>
            </p:cNvPr>
            <p:cNvSpPr txBox="1"/>
            <p:nvPr/>
          </p:nvSpPr>
          <p:spPr>
            <a:xfrm>
              <a:off x="4667066" y="4106779"/>
              <a:ext cx="3564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>
                  <a:solidFill>
                    <a:schemeClr val="bg1"/>
                  </a:solidFill>
                  <a:latin typeface="Century Gothic" panose="020B0502020202020204"/>
                </a:rPr>
                <a:t>FTL = LFS = append-only writes</a:t>
              </a:r>
            </a:p>
            <a:p>
              <a:pPr lvl="0" algn="ctr"/>
              <a:r>
                <a:rPr lang="en-US" b="1" dirty="0">
                  <a:solidFill>
                    <a:schemeClr val="bg1"/>
                  </a:solidFill>
                  <a:latin typeface="Century Gothic" panose="020B0502020202020204"/>
                </a:rPr>
                <a:t>(naturally avoids overwrites)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33A5C-2640-432A-A879-1581B6DD8F6E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FTL operates like a Log-structured File System (LFS)</a:t>
            </a:r>
          </a:p>
        </p:txBody>
      </p:sp>
    </p:spTree>
    <p:extLst>
      <p:ext uri="{BB962C8B-B14F-4D97-AF65-F5344CB8AC3E}">
        <p14:creationId xmlns:p14="http://schemas.microsoft.com/office/powerpoint/2010/main" val="1553064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 err="1">
                <a:ln w="3175" cmpd="sng">
                  <a:noFill/>
                </a:ln>
                <a:solidFill>
                  <a:srgbClr val="C55A11"/>
                </a:solidFill>
              </a:rPr>
              <a:t>LFS</a:t>
            </a:r>
            <a:r>
              <a:rPr lang="en-US" b="1" cap="all" dirty="0" err="1">
                <a:ln w="3175" cmpd="sng">
                  <a:noFill/>
                </a:ln>
                <a:solidFill>
                  <a:srgbClr val="C55A11"/>
                </a:solidFill>
              </a:rPr>
              <a:t>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Make Few Overwrites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D8BE5F-24C3-4253-A74E-89D33889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" t="36201" r="5777" b="16846"/>
          <a:stretch/>
        </p:blipFill>
        <p:spPr>
          <a:xfrm>
            <a:off x="472983" y="1951703"/>
            <a:ext cx="11246034" cy="3785280"/>
          </a:xfrm>
          <a:prstGeom prst="rect">
            <a:avLst/>
          </a:prstGeom>
        </p:spPr>
      </p:pic>
      <p:sp>
        <p:nvSpPr>
          <p:cNvPr id="9" name="Double Brace 8">
            <a:extLst>
              <a:ext uri="{FF2B5EF4-FFF2-40B4-BE49-F238E27FC236}">
                <a16:creationId xmlns:a16="http://schemas.microsoft.com/office/drawing/2014/main" id="{C095BA82-EF86-49A2-9225-CD5C29A21AE8}"/>
              </a:ext>
            </a:extLst>
          </p:cNvPr>
          <p:cNvSpPr/>
          <p:nvPr/>
        </p:nvSpPr>
        <p:spPr>
          <a:xfrm>
            <a:off x="10476274" y="3485535"/>
            <a:ext cx="1313641" cy="1848465"/>
          </a:xfrm>
          <a:prstGeom prst="bracePair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Actively Versioning System State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TPM/TEE allows us to actively version system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4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Actively Versioning System State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TPM/TEE allows us to actively version system state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Accomplished with fast secure monotonic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Actively Versioning System State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TPM/TEE allows us to actively version system state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Accomplished with fast secure monotonic counters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These hardware counters cannot be rolled back!</a:t>
            </a:r>
            <a:endParaRPr lang="en-US" sz="3600" dirty="0">
              <a:solidFill>
                <a:srgbClr val="D48E4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0A4027F-9EA8-46BB-A200-14EDDDEF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17" y="2600493"/>
            <a:ext cx="3028475" cy="30284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The Grand Solution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96147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Leveraging the trends, we propose </a:t>
            </a:r>
            <a:r>
              <a:rPr lang="en-US" sz="3600" b="1" dirty="0">
                <a:solidFill>
                  <a:srgbClr val="D48E46"/>
                </a:solidFill>
              </a:rPr>
              <a:t>StrongBox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 drop-in replacement for AES-backed FDE providers such as </a:t>
            </a: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Uses a </a:t>
            </a:r>
            <a:r>
              <a:rPr lang="en-US" sz="3600" dirty="0">
                <a:solidFill>
                  <a:srgbClr val="D48E46"/>
                </a:solidFill>
              </a:rPr>
              <a:t>stream cipher</a:t>
            </a:r>
            <a:r>
              <a:rPr lang="en-US" sz="3600" dirty="0">
                <a:solidFill>
                  <a:schemeClr val="bg1"/>
                </a:solidFill>
              </a:rPr>
              <a:t> instead of the AES-XTS block cipher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Uses an </a:t>
            </a:r>
            <a:r>
              <a:rPr lang="en-US" sz="3600" dirty="0">
                <a:solidFill>
                  <a:srgbClr val="D48E46"/>
                </a:solidFill>
              </a:rPr>
              <a:t>LFS</a:t>
            </a:r>
            <a:r>
              <a:rPr lang="en-US" sz="3600" dirty="0">
                <a:solidFill>
                  <a:schemeClr val="bg1"/>
                </a:solidFill>
              </a:rPr>
              <a:t> to avoid overwrites and rekeying penalties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Uses </a:t>
            </a:r>
            <a:r>
              <a:rPr lang="en-US" sz="3600" dirty="0">
                <a:solidFill>
                  <a:srgbClr val="D48E46"/>
                </a:solidFill>
              </a:rPr>
              <a:t>secure monotonic counters</a:t>
            </a:r>
            <a:r>
              <a:rPr lang="en-US" sz="3600" dirty="0">
                <a:solidFill>
                  <a:schemeClr val="bg1"/>
                </a:solidFill>
              </a:rPr>
              <a:t> to prevent rollbacks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84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Threat Model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Confidentiality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AES block cipher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ChaCha20 stream cipher</a:t>
            </a:r>
          </a:p>
        </p:txBody>
      </p:sp>
    </p:spTree>
    <p:extLst>
      <p:ext uri="{BB962C8B-B14F-4D97-AF65-F5344CB8AC3E}">
        <p14:creationId xmlns:p14="http://schemas.microsoft.com/office/powerpoint/2010/main" val="3787760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Threat Model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Confidentiality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AES block cipher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ChaCha20 stream cipher</a:t>
            </a:r>
          </a:p>
          <a:p>
            <a:pPr marL="0" lvl="1"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Overwrites (many-time pad)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N/A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append-only write property of FTL/LFS</a:t>
            </a:r>
          </a:p>
        </p:txBody>
      </p:sp>
    </p:spTree>
    <p:extLst>
      <p:ext uri="{BB962C8B-B14F-4D97-AF65-F5344CB8AC3E}">
        <p14:creationId xmlns:p14="http://schemas.microsoft.com/office/powerpoint/2010/main" val="402056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Threat Model (continued)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Rollbacks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N/A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secure monotonic counters</a:t>
            </a:r>
          </a:p>
        </p:txBody>
      </p:sp>
    </p:spTree>
    <p:extLst>
      <p:ext uri="{BB962C8B-B14F-4D97-AF65-F5344CB8AC3E}">
        <p14:creationId xmlns:p14="http://schemas.microsoft.com/office/powerpoint/2010/main" val="3055421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Threat Model (continued)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Rollbacks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N/A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secure monotonic counters</a:t>
            </a:r>
          </a:p>
          <a:p>
            <a:pPr marL="0" lvl="1">
              <a:buClr>
                <a:schemeClr val="bg1"/>
              </a:buClr>
            </a:pPr>
            <a:endParaRPr lang="en-US" sz="3600" dirty="0">
              <a:solidFill>
                <a:schemeClr val="bg1"/>
              </a:solidFill>
            </a:endParaRP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Integrity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 err="1">
                <a:solidFill>
                  <a:schemeClr val="bg1"/>
                </a:solidFill>
              </a:rPr>
              <a:t>dm</a:t>
            </a:r>
            <a:r>
              <a:rPr lang="en-US" sz="3600" dirty="0">
                <a:solidFill>
                  <a:schemeClr val="bg1"/>
                </a:solidFill>
              </a:rPr>
              <a:t>-crypt (AES-XTS): hopefully the user is paying attention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StrongBox: hashing scheme to tie system state to counter</a:t>
            </a:r>
          </a:p>
        </p:txBody>
      </p:sp>
    </p:spTree>
    <p:extLst>
      <p:ext uri="{BB962C8B-B14F-4D97-AF65-F5344CB8AC3E}">
        <p14:creationId xmlns:p14="http://schemas.microsoft.com/office/powerpoint/2010/main" val="45449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27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Performance Win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By harmonic mean:</a:t>
            </a:r>
          </a:p>
          <a:p>
            <a:pPr marL="571500" lvl="1" indent="-571500">
              <a:spcBef>
                <a:spcPts val="1000"/>
              </a:spcBef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b="1" dirty="0">
                <a:solidFill>
                  <a:schemeClr val="bg1"/>
                </a:solidFill>
              </a:rPr>
              <a:t>1.7x</a:t>
            </a:r>
            <a:r>
              <a:rPr lang="en-US" sz="3600" dirty="0">
                <a:solidFill>
                  <a:schemeClr val="bg1"/>
                </a:solidFill>
              </a:rPr>
              <a:t> faster reads</a:t>
            </a:r>
          </a:p>
          <a:p>
            <a:pPr marL="571500" lvl="1" indent="-571500">
              <a:spcBef>
                <a:spcPts val="1000"/>
              </a:spcBef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b="1" dirty="0">
                <a:solidFill>
                  <a:schemeClr val="bg1"/>
                </a:solidFill>
              </a:rPr>
              <a:t>1.3x</a:t>
            </a:r>
            <a:r>
              <a:rPr lang="en-US" sz="3600" dirty="0">
                <a:solidFill>
                  <a:schemeClr val="bg1"/>
                </a:solidFill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Experimental setup: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Odroid XU3 ARM </a:t>
            </a:r>
            <a:r>
              <a:rPr lang="en-US" sz="3600" dirty="0" err="1">
                <a:solidFill>
                  <a:schemeClr val="bg1"/>
                </a:solidFill>
              </a:rPr>
              <a:t>big.LITTLE</a:t>
            </a:r>
            <a:r>
              <a:rPr lang="en-US" sz="3600" dirty="0">
                <a:solidFill>
                  <a:schemeClr val="bg1"/>
                </a:solidFill>
              </a:rPr>
              <a:t> system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eMMC 5.0HS400 backing store</a:t>
            </a:r>
          </a:p>
        </p:txBody>
      </p:sp>
    </p:spTree>
    <p:extLst>
      <p:ext uri="{BB962C8B-B14F-4D97-AF65-F5344CB8AC3E}">
        <p14:creationId xmlns:p14="http://schemas.microsoft.com/office/powerpoint/2010/main" val="1091973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Hardware Accelerated AES?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What about hardware support for AES (i.e. AES-NI?)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03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CTR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4" t="13046" r="15650" b="7598"/>
          <a:stretch/>
        </p:blipFill>
        <p:spPr>
          <a:xfrm>
            <a:off x="2699534" y="1294418"/>
            <a:ext cx="6792932" cy="55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2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Random IO</a:t>
            </a:r>
            <a:endParaRPr lang="en-US" sz="6000" b="1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B79C9-23F3-47D5-B553-C4271D7D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7" y="1271488"/>
            <a:ext cx="6987107" cy="5544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34" y="2021150"/>
            <a:ext cx="6792932" cy="47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8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Fullness Tests</a:t>
            </a:r>
            <a:endParaRPr lang="en-US" sz="6000" b="1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475" y="1294418"/>
            <a:ext cx="6341050" cy="55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8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F2FS Deep Integration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More headroom to exploit?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There is data duplication between StrongBox and F2FS!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Explore: F2FS dirty writes vs StrongBox dirty flake state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F2FS and StrongBox metadata synchronization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Goal: even further reduction in SB’s observed overwrites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Offload integrity concerns to F2FS?</a:t>
            </a:r>
          </a:p>
          <a:p>
            <a:pPr marL="1028700" lvl="2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Goal: reduce/eliminate Merkle Tree memory footprint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chemeClr val="bg1"/>
                </a:solidFill>
              </a:rPr>
              <a:t>Can F2FS and StrongBox coordinate when storage is near full?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Goal: reduce/eliminate write slowdown with near-full drive</a:t>
            </a:r>
          </a:p>
          <a:p>
            <a:pPr marL="571500" lvl="1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0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Cipher Stream Swapping</a:t>
            </a:r>
            <a:endParaRPr lang="en-US" sz="6000" b="1" u="sng" cap="all" dirty="0">
              <a:ln w="3175" cmpd="sng">
                <a:noFill/>
              </a:ln>
              <a:solidFill>
                <a:srgbClr val="C55A1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rgbClr val="00B050"/>
                </a:solidFill>
              </a:rPr>
              <a:t>✔</a:t>
            </a:r>
            <a:r>
              <a:rPr lang="en-US" sz="3600" b="1" dirty="0">
                <a:solidFill>
                  <a:schemeClr val="bg1"/>
                </a:solidFill>
              </a:rPr>
              <a:t> Implement StrongBox cipher abstraction layer</a:t>
            </a: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rgbClr val="00B050"/>
                </a:solidFill>
              </a:rPr>
              <a:t>✔</a:t>
            </a:r>
            <a:r>
              <a:rPr lang="en-US" sz="3600" b="1" dirty="0">
                <a:solidFill>
                  <a:schemeClr val="bg1"/>
                </a:solidFill>
              </a:rPr>
              <a:t> Integrate </a:t>
            </a:r>
            <a:r>
              <a:rPr lang="en-US" sz="3600" b="1" dirty="0" err="1">
                <a:solidFill>
                  <a:schemeClr val="bg1"/>
                </a:solidFill>
              </a:rPr>
              <a:t>eStream</a:t>
            </a:r>
            <a:r>
              <a:rPr lang="en-US" sz="3600" b="1" dirty="0">
                <a:solidFill>
                  <a:schemeClr val="bg1"/>
                </a:solidFill>
              </a:rPr>
              <a:t> profile 1 cipher suite into StrongBox</a:t>
            </a: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rgbClr val="00B050"/>
                </a:solidFill>
              </a:rPr>
              <a:t>✔</a:t>
            </a:r>
            <a:r>
              <a:rPr lang="en-US" sz="3600" b="1" dirty="0">
                <a:solidFill>
                  <a:schemeClr val="bg1"/>
                </a:solidFill>
              </a:rPr>
              <a:t> Tightly integrate energy monitoring tools into StrongBox</a:t>
            </a: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rgbClr val="00B050"/>
                </a:solidFill>
              </a:rPr>
              <a:t>✔</a:t>
            </a:r>
            <a:r>
              <a:rPr lang="en-US" sz="3600" b="1" dirty="0">
                <a:solidFill>
                  <a:schemeClr val="bg1"/>
                </a:solidFill>
              </a:rPr>
              <a:t> Clearly identify sec and perf tradeoffs between ciphers</a:t>
            </a:r>
          </a:p>
          <a:p>
            <a:pPr marL="0" lvl="1">
              <a:buClr>
                <a:schemeClr val="bg1"/>
              </a:buClr>
            </a:pP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FFC000"/>
                </a:solidFill>
              </a:rPr>
              <a:t>---</a:t>
            </a:r>
            <a:r>
              <a:rPr lang="en-US" sz="3600" dirty="0">
                <a:solidFill>
                  <a:srgbClr val="00B050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Clearly identify energy/power tradeoffs between ciphers</a:t>
            </a:r>
          </a:p>
          <a:p>
            <a:pPr marL="1485900" lvl="3" indent="-571500">
              <a:buClr>
                <a:schemeClr val="bg1"/>
              </a:buClr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We’re seeing some “interesting” behavior…</a:t>
            </a:r>
          </a:p>
          <a:p>
            <a:pPr marL="0" lvl="1">
              <a:buClr>
                <a:schemeClr val="bg1"/>
              </a:buClr>
            </a:pPr>
            <a:r>
              <a:rPr lang="en-US" sz="3600" b="1" dirty="0">
                <a:solidFill>
                  <a:srgbClr val="00B050"/>
                </a:solidFill>
              </a:rPr>
              <a:t>✔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Fully implement offline cipher switching with StrongBox</a:t>
            </a:r>
          </a:p>
          <a:p>
            <a:pPr marL="0" lvl="1">
              <a:buClr>
                <a:schemeClr val="bg1"/>
              </a:buClr>
            </a:pP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FFC000"/>
                </a:solidFill>
              </a:rPr>
              <a:t>---</a:t>
            </a:r>
            <a:r>
              <a:rPr lang="en-US" sz="3600" dirty="0">
                <a:solidFill>
                  <a:srgbClr val="00B050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Fully implement </a:t>
            </a:r>
            <a:r>
              <a:rPr lang="en-US" sz="3600" i="1" dirty="0">
                <a:solidFill>
                  <a:schemeClr val="bg1"/>
                </a:solidFill>
              </a:rPr>
              <a:t>online</a:t>
            </a:r>
            <a:r>
              <a:rPr lang="en-US" sz="3600" dirty="0">
                <a:solidFill>
                  <a:schemeClr val="bg1"/>
                </a:solidFill>
              </a:rPr>
              <a:t> cipher switching with StrongBox</a:t>
            </a:r>
          </a:p>
          <a:p>
            <a:pPr marL="0" lvl="1">
              <a:buClr>
                <a:schemeClr val="bg1"/>
              </a:buClr>
            </a:pP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FFC000"/>
                </a:solidFill>
              </a:rPr>
              <a:t>---</a:t>
            </a:r>
            <a:r>
              <a:rPr lang="en-US" sz="3600" dirty="0">
                <a:solidFill>
                  <a:srgbClr val="00B050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Explore potential configuration demands/use case scenarios depending on energy/power, sec, and perf tradeoffs</a:t>
            </a:r>
          </a:p>
        </p:txBody>
      </p:sp>
    </p:spTree>
    <p:extLst>
      <p:ext uri="{BB962C8B-B14F-4D97-AF65-F5344CB8AC3E}">
        <p14:creationId xmlns:p14="http://schemas.microsoft.com/office/powerpoint/2010/main" val="1083048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48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5A64257-7377-4370-8396-8D84274F8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701837" y="1510163"/>
            <a:ext cx="4391797" cy="4488428"/>
          </a:xfrm>
          <a:prstGeom prst="rect">
            <a:avLst/>
          </a:prstGeom>
        </p:spPr>
      </p:pic>
      <p:pic>
        <p:nvPicPr>
          <p:cNvPr id="5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4DDC26C-8DE3-449E-A36A-9830D6101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66" y="4122592"/>
            <a:ext cx="3789988" cy="75799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A023A1D-EF4F-4BBE-A044-678BA5D56238}"/>
              </a:ext>
            </a:extLst>
          </p:cNvPr>
          <p:cNvSpPr txBox="1">
            <a:spLocks/>
          </p:cNvSpPr>
          <p:nvPr/>
        </p:nvSpPr>
        <p:spPr>
          <a:xfrm>
            <a:off x="8302432" y="1313811"/>
            <a:ext cx="3789988" cy="2078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Bernard Dickens III</a:t>
            </a:r>
            <a:br>
              <a:rPr lang="en-US" sz="3600" dirty="0"/>
            </a:br>
            <a:r>
              <a:rPr lang="en-US" sz="3600" dirty="0"/>
              <a:t>Ariel J. Feldman</a:t>
            </a:r>
            <a:br>
              <a:rPr lang="en-US" sz="3600" dirty="0"/>
            </a:br>
            <a:r>
              <a:rPr lang="en-US" sz="3600" dirty="0"/>
              <a:t>Haryadi S. Gunawi</a:t>
            </a:r>
            <a:br>
              <a:rPr lang="en-US" sz="3600" dirty="0"/>
            </a:br>
            <a:r>
              <a:rPr lang="en-US" sz="3600" dirty="0"/>
              <a:t>Henry Hoffmann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17701BD-7462-4373-BDEE-6AA6A4483439}"/>
              </a:ext>
            </a:extLst>
          </p:cNvPr>
          <p:cNvSpPr txBox="1">
            <a:spLocks/>
          </p:cNvSpPr>
          <p:nvPr/>
        </p:nvSpPr>
        <p:spPr>
          <a:xfrm>
            <a:off x="5738268" y="5765390"/>
            <a:ext cx="6339432" cy="456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48E46"/>
                </a:solidFill>
                <a:highlight>
                  <a:srgbClr val="FFFFFF"/>
                </a:highlight>
              </a:rPr>
              <a:t>https://git.xunn.io/research/buselfs-public</a:t>
            </a:r>
          </a:p>
        </p:txBody>
      </p:sp>
    </p:spTree>
    <p:extLst>
      <p:ext uri="{BB962C8B-B14F-4D97-AF65-F5344CB8AC3E}">
        <p14:creationId xmlns:p14="http://schemas.microsoft.com/office/powerpoint/2010/main" val="343514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CE5330-F2F5-4D99-ABA2-23E685692C6D}"/>
              </a:ext>
            </a:extLst>
          </p:cNvPr>
          <p:cNvGrpSpPr/>
          <p:nvPr/>
        </p:nvGrpSpPr>
        <p:grpSpPr>
          <a:xfrm>
            <a:off x="6154993" y="2403986"/>
            <a:ext cx="4542504" cy="4542504"/>
            <a:chOff x="4493342" y="2403986"/>
            <a:chExt cx="4542504" cy="4542504"/>
          </a:xfrm>
        </p:grpSpPr>
        <p:pic>
          <p:nvPicPr>
            <p:cNvPr id="1026" name="Picture 2" descr="https://images-na.ssl-images-amazon.com/images/I/81Ij74RXcTL._SL1500_.jpg">
              <a:extLst>
                <a:ext uri="{FF2B5EF4-FFF2-40B4-BE49-F238E27FC236}">
                  <a16:creationId xmlns:a16="http://schemas.microsoft.com/office/drawing/2014/main" id="{0F9D2034-EE68-489E-85C3-2256C14E7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93342" y="2403986"/>
              <a:ext cx="4542504" cy="454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E44ED2-1887-44B2-957E-BF24FF21E2BC}"/>
                </a:ext>
              </a:extLst>
            </p:cNvPr>
            <p:cNvSpPr txBox="1"/>
            <p:nvPr/>
          </p:nvSpPr>
          <p:spPr>
            <a:xfrm>
              <a:off x="5440993" y="4352072"/>
              <a:ext cx="1731639" cy="646331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highlight>
                    <a:srgbClr val="FFFF00"/>
                  </a:highlight>
                </a:rPr>
                <a:t>AES-XTS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EB5620-F326-4567-8C64-CE013900E5AF}"/>
                </a:ext>
              </a:extLst>
            </p:cNvPr>
            <p:cNvSpPr txBox="1"/>
            <p:nvPr/>
          </p:nvSpPr>
          <p:spPr>
            <a:xfrm>
              <a:off x="7197673" y="4001043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highlight>
                    <a:srgbClr val="FFFF00"/>
                  </a:highlight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F20FA-D785-439E-87EF-582B3706AF50}"/>
                </a:ext>
              </a:extLst>
            </p:cNvPr>
            <p:cNvSpPr txBox="1"/>
            <p:nvPr/>
          </p:nvSpPr>
          <p:spPr>
            <a:xfrm>
              <a:off x="7777776" y="4399249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highlight>
                    <a:srgbClr val="FFFF00"/>
                  </a:highlight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546723-B827-4380-A021-A281EDC8A0A2}"/>
                </a:ext>
              </a:extLst>
            </p:cNvPr>
            <p:cNvSpPr txBox="1"/>
            <p:nvPr/>
          </p:nvSpPr>
          <p:spPr>
            <a:xfrm>
              <a:off x="7511332" y="4857006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highlight>
                    <a:srgbClr val="FFFF00"/>
                  </a:highlight>
                </a:rPr>
                <a:t>DATA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u="sng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0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</p:spTree>
    <p:extLst>
      <p:ext uri="{BB962C8B-B14F-4D97-AF65-F5344CB8AC3E}">
        <p14:creationId xmlns:p14="http://schemas.microsoft.com/office/powerpoint/2010/main" val="236963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</p:spTree>
    <p:extLst>
      <p:ext uri="{BB962C8B-B14F-4D97-AF65-F5344CB8AC3E}">
        <p14:creationId xmlns:p14="http://schemas.microsoft.com/office/powerpoint/2010/main" val="192930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AES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Block Cipher In </a:t>
            </a:r>
            <a:r>
              <a:rPr lang="en-US" sz="6000" b="1" cap="all" dirty="0">
                <a:ln w="3175" cmpd="sng">
                  <a:noFill/>
                </a:ln>
                <a:solidFill>
                  <a:srgbClr val="D48E46"/>
                </a:solidFill>
              </a:rPr>
              <a:t>XTS</a:t>
            </a:r>
            <a:r>
              <a:rPr lang="en-US" sz="6000" b="1" cap="all" dirty="0">
                <a:ln w="3175" cmpd="sng">
                  <a:noFill/>
                </a:ln>
                <a:solidFill>
                  <a:srgbClr val="C55A11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AES is a </a:t>
            </a:r>
            <a:r>
              <a:rPr lang="en-US" sz="3600" dirty="0">
                <a:solidFill>
                  <a:srgbClr val="C55A11"/>
                </a:solidFill>
              </a:rPr>
              <a:t>block cipher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Inspired by traditional spinning disk storage</a:t>
            </a: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Problem: AES-XTS is </a:t>
            </a:r>
            <a:r>
              <a:rPr lang="en-US" sz="3600" b="1" u="sng" dirty="0">
                <a:solidFill>
                  <a:srgbClr val="C55A11"/>
                </a:solidFill>
              </a:rPr>
              <a:t>SLOW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Calibri" panose="020F0502020204030204" pitchFamily="34" charset="0"/>
              <a:buChar char="◊"/>
            </a:pPr>
            <a:r>
              <a:rPr lang="en-US" sz="3600" dirty="0">
                <a:solidFill>
                  <a:schemeClr val="bg1"/>
                </a:solidFill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D48E46"/>
                </a:highlight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E0630C6-F138-4B85-983C-66232A0FC591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6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1675</Words>
  <Application>Microsoft Office PowerPoint</Application>
  <PresentationFormat>Widescreen</PresentationFormat>
  <Paragraphs>456</Paragraphs>
  <Slides>57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Century Gothic</vt:lpstr>
      <vt:lpstr>Hack</vt:lpstr>
      <vt:lpstr>Office Theme</vt:lpstr>
      <vt:lpstr>STRONGBOX: CONFIDENTIALITY, INTEGRITY, AND PERFORMANCE USING STREAM CIPHERS FOR FULL DRIVE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2018-04-06T18:31:38Z</dcterms:created>
  <dcterms:modified xsi:type="dcterms:W3CDTF">2018-04-06T18:32:01Z</dcterms:modified>
</cp:coreProperties>
</file>